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9578"/>
    <a:srgbClr val="A389BF"/>
    <a:srgbClr val="F5989D"/>
    <a:srgbClr val="30353F"/>
    <a:srgbClr val="43CDD9"/>
    <a:srgbClr val="667181"/>
    <a:srgbClr val="BABABA"/>
    <a:srgbClr val="DBDBDB"/>
    <a:srgbClr val="85E0E7"/>
    <a:srgbClr val="515A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8" autoAdjust="0"/>
    <p:restoredTop sz="94652" autoAdjust="0"/>
  </p:normalViewPr>
  <p:slideViewPr>
    <p:cSldViewPr snapToGrid="0" showGuides="1">
      <p:cViewPr varScale="1">
        <p:scale>
          <a:sx n="84" d="100"/>
          <a:sy n="84" d="100"/>
        </p:scale>
        <p:origin x="538" y="82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40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10514012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481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9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85" r:id="rId6"/>
    <p:sldLayoutId id="2147483678" r:id="rId7"/>
    <p:sldLayoutId id="2147483679" r:id="rId8"/>
    <p:sldLayoutId id="2147483684" r:id="rId9"/>
    <p:sldLayoutId id="2147483680" r:id="rId10"/>
    <p:sldLayoutId id="2147483681" r:id="rId11"/>
    <p:sldLayoutId id="2147483682" r:id="rId12"/>
    <p:sldLayoutId id="214748368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marL="0" lvl="0" indent="0">
              <a:buNone/>
            </a:pPr>
            <a:r>
              <a:rPr/>
              <a:t>THE CONTRIBUTION OF BODY CENTER OF MASS VELOCITY TO BASKETBALL BALL RELEASE VELOCITY ACROSS SHOT DISTANCES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t/>
            </a:r>
            <a:br/>
            <a:r>
              <a:t/>
            </a:r>
            <a:br/>
            <a:r>
              <a:rPr/>
              <a:t>Casey Wiens</a:t>
            </a:r>
            <a:r>
              <a:rPr baseline="30000"/>
              <a:t>1</a:t>
            </a:r>
            <a:r>
              <a:rPr/>
              <a:t> and Jill L. McNitt-Gray</a:t>
            </a:r>
            <a:r>
              <a:rPr baseline="30000"/>
              <a:t>1,2</a:t>
            </a:r>
            <a:r>
              <a:t/>
            </a:r>
            <a:br/>
            <a:r>
              <a:rPr/>
              <a:t>Departments of Biological Sciences</a:t>
            </a:r>
            <a:r>
              <a:rPr baseline="30000"/>
              <a:t>1</a:t>
            </a:r>
            <a:r>
              <a:rPr/>
              <a:t> and Biomedical Engineering</a:t>
            </a:r>
            <a:r>
              <a:rPr baseline="30000"/>
              <a:t>2</a:t>
            </a:r>
            <a:r>
              <a:t/>
            </a:r>
            <a:br/>
            <a:r>
              <a:rPr/>
              <a:t>University of Southern California</a:t>
            </a:r>
            <a:r>
              <a:t/>
            </a:r>
            <a:br/>
            <a:r>
              <a:rPr/>
              <a:t>Los Angeles, United States of America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rPr/>
              <a:t>6/19/2020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ISBS_2020_presentation_files/figure-pptx/time2apex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738706" y="1104899"/>
            <a:ext cx="6104891" cy="406992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/>
              <a:t>Ball Release Relative to the CM Apex Trajectory</a:t>
            </a:r>
          </a:p>
        </p:txBody>
      </p:sp>
      <p:pic>
        <p:nvPicPr>
          <p:cNvPr id="3" name="Picture 1" descr="images/time2cmapex.png"/>
          <p:cNvPicPr>
            <a:picLocks noGrp="1" noChangeAspect="1"/>
          </p:cNvPicPr>
          <p:nvPr/>
        </p:nvPicPr>
        <p:blipFill rotWithShape="1">
          <a:blip r:embed="rId3"/>
          <a:srcRect l="23432" r="20621" b="7275"/>
          <a:stretch/>
        </p:blipFill>
        <p:spPr bwMode="auto">
          <a:xfrm>
            <a:off x="745066" y="2260600"/>
            <a:ext cx="4920756" cy="4597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 rot="2325781">
            <a:off x="10276738" y="3160444"/>
            <a:ext cx="690880" cy="329264"/>
          </a:xfrm>
          <a:prstGeom prst="rect">
            <a:avLst/>
          </a:prstGeom>
          <a:noFill/>
          <a:ln w="76200">
            <a:solidFill>
              <a:srgbClr val="F5989D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 rot="2325781">
            <a:off x="9242207" y="2304580"/>
            <a:ext cx="690880" cy="389075"/>
          </a:xfrm>
          <a:prstGeom prst="rect">
            <a:avLst/>
          </a:prstGeom>
          <a:noFill/>
          <a:ln w="76200">
            <a:solidFill>
              <a:srgbClr val="A389B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/>
              <a:t>Using Time of Release Relative to End of Impulse Generation Is Less Clear</a:t>
            </a:r>
          </a:p>
        </p:txBody>
      </p:sp>
      <p:pic>
        <p:nvPicPr>
          <p:cNvPr id="3" name="Picture 1" descr="images/samecmcontdifftime_banner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6999" y="1817792"/>
            <a:ext cx="5926110" cy="318092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4" name="Picture 1" descr="ISBS_2020_presentation_files/figure-pptx/unnamed-chunk-3-1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24786" y="3190240"/>
            <a:ext cx="5303521" cy="353568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8490367" y="4323034"/>
            <a:ext cx="690880" cy="389075"/>
          </a:xfrm>
          <a:prstGeom prst="rect">
            <a:avLst/>
          </a:prstGeom>
          <a:noFill/>
          <a:ln w="76200">
            <a:solidFill>
              <a:srgbClr val="A389B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959337" y="4323034"/>
            <a:ext cx="690880" cy="389075"/>
          </a:xfrm>
          <a:prstGeom prst="rect">
            <a:avLst/>
          </a:prstGeom>
          <a:noFill/>
          <a:ln w="76200">
            <a:solidFill>
              <a:srgbClr val="F69578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/>
              <a:t>A Greater CM Velocity at Release Reduces the Contribution of the Arms to Ball Velocity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1"/>
            <a:r>
              <a:rPr/>
              <a:t>The greater the CM velocity at release, the greater % contribution of the CM velocity to ball velocity at release</a:t>
            </a:r>
          </a:p>
          <a:p>
            <a:pPr lvl="2"/>
            <a:r>
              <a:rPr/>
              <a:t>Arm contribution decreased</a:t>
            </a:r>
            <a:r>
              <a:t/>
            </a:r>
            <a:br/>
            <a:endParaRPr/>
          </a:p>
          <a:p>
            <a:pPr lvl="1"/>
            <a:r>
              <a:rPr/>
              <a:t>As CM vertical velocity contribution to ball vertical velocity increased:</a:t>
            </a:r>
          </a:p>
          <a:p>
            <a:pPr lvl="2"/>
            <a:r>
              <a:rPr/>
              <a:t>Ball was released earlier relative to apex of body CM trajectory</a:t>
            </a:r>
            <a:r>
              <a:t/>
            </a:r>
            <a:br/>
            <a:endParaRPr/>
          </a:p>
          <a:p>
            <a:pPr lvl="1"/>
            <a:r>
              <a:rPr/>
              <a:t>To increase CM velocity </a:t>
            </a:r>
            <a:r>
              <a:rPr i="1"/>
              <a:t>potentially available</a:t>
            </a:r>
            <a:r>
              <a:rPr/>
              <a:t> at release:</a:t>
            </a:r>
          </a:p>
          <a:p>
            <a:pPr lvl="2"/>
            <a:r>
              <a:rPr/>
              <a:t>Increase impulse generated during shot preparation phase</a:t>
            </a:r>
            <a:r>
              <a:t/>
            </a:r>
            <a:br/>
            <a:endParaRPr/>
          </a:p>
          <a:p>
            <a:pPr lvl="1"/>
            <a:r>
              <a:rPr/>
              <a:t>Future directions</a:t>
            </a:r>
          </a:p>
          <a:p>
            <a:pPr lvl="2"/>
            <a:r>
              <a:rPr/>
              <a:t>Increase sample size</a:t>
            </a:r>
          </a:p>
          <a:p>
            <a:pPr lvl="2"/>
            <a:r>
              <a:rPr/>
              <a:t>Increase range of shooting skill level</a:t>
            </a:r>
          </a:p>
          <a:p>
            <a:pPr lvl="2"/>
            <a:r>
              <a:rPr/>
              <a:t>Within-participant analysis</a:t>
            </a:r>
          </a:p>
          <a:p>
            <a:pPr lvl="2"/>
            <a:r>
              <a:rPr/>
              <a:t>CM trajectory contributions to shooting accuracy</a:t>
            </a:r>
          </a:p>
          <a:p>
            <a:pPr lvl="2"/>
            <a:r>
              <a:rPr/>
              <a:t>Effects of shooting while defended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/>
              <a:t>Acknowledgements</a:t>
            </a:r>
          </a:p>
        </p:txBody>
      </p:sp>
      <p:pic>
        <p:nvPicPr>
          <p:cNvPr id="3" name="Picture 1" descr="images/acknowledgement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62300" y="1816100"/>
            <a:ext cx="5854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/>
              <a:t>Mechanical Objectives of a Basketball Shot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/>
              <a:t>Determinants of Success</a:t>
            </a:r>
          </a:p>
          <a:p>
            <a:pPr lvl="2"/>
            <a:r>
              <a:rPr/>
              <a:t>More than one trajectory can result in success from same ball position</a:t>
            </a:r>
          </a:p>
          <a:p>
            <a:pPr lvl="1"/>
            <a:r>
              <a:rPr/>
              <a:t>Ball velocity at release is determined by (Hay, 1978):</a:t>
            </a:r>
          </a:p>
          <a:p>
            <a:pPr lvl="2"/>
            <a:r>
              <a:rPr/>
              <a:t>Body center of mass velocity</a:t>
            </a:r>
          </a:p>
          <a:p>
            <a:pPr lvl="2"/>
            <a:r>
              <a:rPr/>
              <a:t>Velocity of ball relative to the body center of mass</a:t>
            </a:r>
          </a:p>
          <a:p>
            <a:pPr lvl="3"/>
            <a:r>
              <a:rPr/>
              <a:t>Contributed to the arms</a:t>
            </a:r>
          </a:p>
          <a:p>
            <a:pPr lvl="1"/>
            <a:r>
              <a:rPr/>
              <a:t>Center of mass vertical velocity at release increases with increase in shot distance</a:t>
            </a:r>
          </a:p>
          <a:p>
            <a:pPr lvl="2"/>
            <a:r>
              <a:rPr/>
              <a:t>Miller and Bartlett, 1993</a:t>
            </a:r>
          </a:p>
          <a:p>
            <a:pPr lvl="2"/>
            <a:r>
              <a:rPr/>
              <a:t>Okazaki and Rodacki, 2012</a:t>
            </a:r>
          </a:p>
        </p:txBody>
      </p:sp>
      <p:pic>
        <p:nvPicPr>
          <p:cNvPr id="4" name="Picture 1" descr="images/mechanicalobjectiv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2527300"/>
            <a:ext cx="5181600" cy="2921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/>
              <a:t>Does the Increase in Center of Mass Velocity at Release Reduce the Arm’s Contribution to Ball Velocity?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/>
              <a:t>Contributions of CM Velocity to Ball Velocity at Release Across Shot Distances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Hypothesis</a:t>
            </a:r>
          </a:p>
          <a:p>
            <a:pPr marL="0" lvl="0" indent="0">
              <a:buNone/>
            </a:pPr>
            <a:r>
              <a:rPr/>
              <a:t>The greater the CM velocity at release, the greater % contribution of the CM velocity to ball velocity at release</a:t>
            </a:r>
          </a:p>
        </p:txBody>
      </p:sp>
      <p:pic>
        <p:nvPicPr>
          <p:cNvPr id="4" name="Picture 1" descr="images/hypothesis_2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2527300"/>
            <a:ext cx="5181600" cy="2921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/>
              <a:t>In the Gym Data Collection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b="1"/>
              <a:t>Participants</a:t>
            </a:r>
          </a:p>
          <a:p>
            <a:pPr lvl="1"/>
            <a:r>
              <a:rPr/>
              <a:t>7 recreational players</a:t>
            </a:r>
          </a:p>
          <a:p>
            <a:pPr lvl="2"/>
            <a:r>
              <a:rPr/>
              <a:t>4 female</a:t>
            </a:r>
          </a:p>
          <a:p>
            <a:pPr lvl="2"/>
            <a:r>
              <a:rPr/>
              <a:t>College aged</a:t>
            </a:r>
          </a:p>
          <a:p>
            <a:pPr marL="0" lvl="0" indent="0">
              <a:buNone/>
            </a:pPr>
            <a:r>
              <a:rPr b="1"/>
              <a:t>Basketball Shot at Game Pace</a:t>
            </a:r>
          </a:p>
          <a:p>
            <a:pPr lvl="1"/>
            <a:r>
              <a:rPr/>
              <a:t>10 attempts from each distance</a:t>
            </a:r>
          </a:p>
          <a:p>
            <a:pPr lvl="2"/>
            <a:r>
              <a:rPr/>
              <a:t>~ Static position on plates</a:t>
            </a:r>
          </a:p>
          <a:p>
            <a:pPr lvl="2"/>
            <a:r>
              <a:rPr/>
              <a:t>Received pass from person under hoop</a:t>
            </a:r>
          </a:p>
          <a:p>
            <a:pPr marL="0" lvl="0" indent="0">
              <a:buNone/>
            </a:pPr>
            <a:r>
              <a:rPr b="1"/>
              <a:t>Motion Capture</a:t>
            </a:r>
          </a:p>
          <a:p>
            <a:pPr lvl="1"/>
            <a:r>
              <a:rPr/>
              <a:t>Ball motion</a:t>
            </a:r>
          </a:p>
          <a:p>
            <a:pPr lvl="2"/>
            <a:r>
              <a:rPr/>
              <a:t>Panasonic, 120Hz</a:t>
            </a:r>
          </a:p>
          <a:p>
            <a:pPr marL="0" lvl="0" indent="0">
              <a:buNone/>
            </a:pPr>
            <a:r>
              <a:rPr b="1"/>
              <a:t>Force-Time Characteristics</a:t>
            </a:r>
          </a:p>
          <a:p>
            <a:pPr lvl="1"/>
            <a:r>
              <a:rPr/>
              <a:t>Net Impulse = Change in Momentum</a:t>
            </a:r>
          </a:p>
          <a:p>
            <a:pPr lvl="2"/>
            <a:r>
              <a:rPr/>
              <a:t>CM Velocity at Release</a:t>
            </a:r>
          </a:p>
          <a:p>
            <a:pPr lvl="2"/>
            <a:r>
              <a:rPr/>
              <a:t>Kistler, 1200Hz</a:t>
            </a:r>
          </a:p>
        </p:txBody>
      </p:sp>
      <p:pic>
        <p:nvPicPr>
          <p:cNvPr id="4" name="Picture 1" descr="images/bballoverlay_withlines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2501900"/>
            <a:ext cx="5181600" cy="2984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/>
              <a:t>Ball Velocity at Release Determined by Flight Time and Ball Displacement</a:t>
            </a:r>
          </a:p>
        </p:txBody>
      </p:sp>
      <p:pic>
        <p:nvPicPr>
          <p:cNvPr id="3" name="Picture 1" descr="images/releasevelocitycalc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76500" y="1816100"/>
            <a:ext cx="722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/>
              <a:t>Results: </a:t>
            </a:r>
            <a:r>
              <a:rPr i="1"/>
              <a:t>If You Have It, You Use 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/>
              <a:t>With greater shot distance, a greater ball velocity at release is needed</a:t>
            </a:r>
            <a:r>
              <a:t/>
            </a:r>
            <a:br/>
            <a:endParaRPr/>
          </a:p>
          <a:p>
            <a:pPr lvl="1"/>
            <a:r>
              <a:rPr/>
              <a:t>Having a greater CM velocity at release increases its contribution to ball velocity at release</a:t>
            </a:r>
          </a:p>
          <a:p>
            <a:pPr lvl="2"/>
            <a:r>
              <a:rPr/>
              <a:t>This reduces the contribution required from the arms</a:t>
            </a:r>
          </a:p>
          <a:p>
            <a:pPr lvl="2"/>
            <a:r>
              <a:rPr/>
              <a:t>This was consistent across all participants</a:t>
            </a:r>
          </a:p>
        </p:txBody>
      </p:sp>
      <p:pic>
        <p:nvPicPr>
          <p:cNvPr id="4" name="Picture 1" descr="ISBS_2020_presentation_files/figure-pptx/pervel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2260600"/>
            <a:ext cx="5181600" cy="3454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marL="0" lvl="0" indent="0">
              <a:buNone/>
            </a:pPr>
            <a:r>
              <a:rPr/>
              <a:t>How Can You Achieve a Greater CM Velocity at Release?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rPr/>
              <a:t>Greater Net Impulse during Shot Prep Affords Greater Potential for CM Velocity at Release</a:t>
            </a:r>
          </a:p>
        </p:txBody>
      </p:sp>
      <p:pic>
        <p:nvPicPr>
          <p:cNvPr id="3" name="Picture 1" descr="ISBS_2020_presentation_files/figure-pptx/unnamed-chunk-1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2260600"/>
            <a:ext cx="5181600" cy="3454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4" name="Picture 1" descr="ISBS_2020_presentation_files/figure-pptx/unnamed-chunk-2-1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2260600"/>
            <a:ext cx="5181600" cy="3454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445</Words>
  <Application>Microsoft Office PowerPoint</Application>
  <PresentationFormat>Widescreen</PresentationFormat>
  <Paragraphs>57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Segoe UI Light</vt:lpstr>
      <vt:lpstr>Office Theme</vt:lpstr>
      <vt:lpstr>THE CONTRIBUTION OF BODY CENTER OF MASS VELOCITY TO BASKETBALL BALL RELEASE VELOCITY ACROSS SHOT DISTANCES</vt:lpstr>
      <vt:lpstr>Mechanical Objectives of a Basketball Shot</vt:lpstr>
      <vt:lpstr>Does the Increase in Center of Mass Velocity at Release Reduce the Arm’s Contribution to Ball Velocity?</vt:lpstr>
      <vt:lpstr>Contributions of CM Velocity to Ball Velocity at Release Across Shot Distances</vt:lpstr>
      <vt:lpstr>In the Gym Data Collection</vt:lpstr>
      <vt:lpstr>Ball Velocity at Release Determined by Flight Time and Ball Displacement</vt:lpstr>
      <vt:lpstr>Results: If You Have It, You Use It</vt:lpstr>
      <vt:lpstr>How Can You Achieve a Greater CM Velocity at Release?</vt:lpstr>
      <vt:lpstr>Greater Net Impulse during Shot Prep Affords Greater Potential for CM Velocity at Release</vt:lpstr>
      <vt:lpstr>Ball Release Relative to the CM Apex Trajectory</vt:lpstr>
      <vt:lpstr>Using Time of Release Relative to End of Impulse Generation Is Less Clear</vt:lpstr>
      <vt:lpstr>A Greater CM Velocity at Release Reduces the Contribution of the Arms to Ball Velocity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emplate>Data-driven PowerPoint, from 24Slides</Template>
  <TotalTime>0</TotalTime>
  <Words>570</Words>
  <Application>Microsoft Office PowerPoint</Application>
  <PresentationFormat>Widescreen</PresentationFormat>
  <Paragraphs>108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Segoe UI Light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CONTRIBUTION OF BODY CENTER OF MASS VELOCITY TO BASKETBALL BALL RELEASE VELOCITY ACROSS SHOT DISTANCES</dc:title>
  <dc:creator/>
  <cp:keywords/>
  <cp:lastModifiedBy/>
  <cp:revision>1</cp:revision>
  <dcterms:created xsi:type="dcterms:W3CDTF">2020-07-01T02:43:00Z</dcterms:created>
  <dcterms:modified xsi:type="dcterms:W3CDTF">2020-07-01T02:48:08Z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6/19/2020</vt:lpwstr>
  </property>
  <property fmtid="{D5CDD505-2E9C-101B-9397-08002B2CF9AE}" pid="3" name="output">
    <vt:lpwstr/>
  </property>
</Properties>
</file>